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7" r:id="rId2"/>
    <p:sldId id="274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80" r:id="rId19"/>
    <p:sldId id="281" r:id="rId20"/>
    <p:sldId id="296" r:id="rId21"/>
    <p:sldId id="275" r:id="rId22"/>
    <p:sldId id="277" r:id="rId23"/>
    <p:sldId id="297" r:id="rId24"/>
    <p:sldId id="278" r:id="rId25"/>
    <p:sldId id="287" r:id="rId26"/>
    <p:sldId id="282" r:id="rId27"/>
    <p:sldId id="284" r:id="rId28"/>
    <p:sldId id="285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8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3808"/>
  </p:normalViewPr>
  <p:slideViewPr>
    <p:cSldViewPr snapToGrid="0" snapToObjects="1">
      <p:cViewPr varScale="1">
        <p:scale>
          <a:sx n="120" d="100"/>
          <a:sy n="120" d="100"/>
        </p:scale>
        <p:origin x="19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1.jpeg>
</file>

<file path=ppt/media/image12.png>
</file>

<file path=ppt/media/image13.png>
</file>

<file path=ppt/media/image2.pn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83608-1401-5B4B-AA42-2FC81399DE8C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276C-D659-B748-BFF0-119D16EF2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241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9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dendogram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49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52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0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90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77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7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67060"/>
            <a:ext cx="7886700" cy="4810387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75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2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7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0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30630"/>
            <a:ext cx="7886700" cy="10952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96721"/>
            <a:ext cx="7886700" cy="4780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EAA0-066D-F742-A240-D4440EBDD303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</a:t>
            </a:r>
            <a:r>
              <a:rPr lang="en-US" dirty="0" smtClean="0"/>
              <a:t>mRNA and protein abundances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 smtClean="0"/>
              <a:t>Umut Caglar</a:t>
            </a:r>
            <a:br>
              <a:rPr lang="en-US" dirty="0" smtClean="0"/>
            </a:br>
            <a:r>
              <a:rPr lang="en-US" sz="2000" dirty="0" smtClean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576"/>
            <a:ext cx="7886700" cy="665018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SVM with r</a:t>
            </a:r>
            <a:r>
              <a:rPr lang="en-US" sz="2800" dirty="0" smtClean="0"/>
              <a:t>adial </a:t>
            </a:r>
            <a:r>
              <a:rPr lang="en-US" sz="2800" dirty="0" smtClean="0"/>
              <a:t>kernel is the winner for mRNA predictions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5"/>
            <a:ext cx="8869680" cy="5700365"/>
          </a:xfrm>
        </p:spPr>
      </p:pic>
    </p:spTree>
    <p:extLst>
      <p:ext uri="{BB962C8B-B14F-4D97-AF65-F5344CB8AC3E}">
        <p14:creationId xmlns:p14="http://schemas.microsoft.com/office/powerpoint/2010/main" val="190691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53165"/>
            <a:ext cx="8238903" cy="665018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SVM with s</a:t>
            </a:r>
            <a:r>
              <a:rPr lang="en-US" sz="2800" dirty="0" smtClean="0"/>
              <a:t>igmoidal </a:t>
            </a:r>
            <a:r>
              <a:rPr lang="en-US" sz="2800" dirty="0" smtClean="0"/>
              <a:t>kernel is the winner for protein predictions</a:t>
            </a:r>
            <a:endParaRPr lang="en-US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4"/>
            <a:ext cx="8869680" cy="5700366"/>
          </a:xfrm>
        </p:spPr>
      </p:pic>
    </p:spTree>
    <p:extLst>
      <p:ext uri="{BB962C8B-B14F-4D97-AF65-F5344CB8AC3E}">
        <p14:creationId xmlns:p14="http://schemas.microsoft.com/office/powerpoint/2010/main" val="13400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1" y="57151"/>
            <a:ext cx="8787043" cy="727941"/>
          </a:xfrm>
        </p:spPr>
        <p:txBody>
          <a:bodyPr>
            <a:noAutofit/>
          </a:bodyPr>
          <a:lstStyle/>
          <a:p>
            <a:r>
              <a:rPr lang="en-US" sz="2800" dirty="0" smtClean="0"/>
              <a:t>What percent of the row “A” is on diagonal ?</a:t>
            </a:r>
            <a:endParaRPr lang="en-US" sz="28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665188"/>
              </p:ext>
            </p:extLst>
          </p:nvPr>
        </p:nvGraphicFramePr>
        <p:xfrm>
          <a:off x="628650" y="21885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390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Confusion Matrix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49382" y="32077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8129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077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077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269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557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8358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5170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6800" y="578532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Precision = TP / (TP + FP)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515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56645"/>
            <a:ext cx="8894618" cy="728447"/>
          </a:xfrm>
        </p:spPr>
        <p:txBody>
          <a:bodyPr>
            <a:noAutofit/>
          </a:bodyPr>
          <a:lstStyle/>
          <a:p>
            <a:r>
              <a:rPr lang="en-US" sz="2800" dirty="0" smtClean="0"/>
              <a:t>What percent of the column “A” is on </a:t>
            </a:r>
            <a:r>
              <a:rPr lang="en-US" sz="2800" smtClean="0"/>
              <a:t>diagonal ?</a:t>
            </a:r>
            <a:endParaRPr lang="en-US" sz="2800" i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0784281"/>
              </p:ext>
            </p:extLst>
          </p:nvPr>
        </p:nvGraphicFramePr>
        <p:xfrm>
          <a:off x="628650" y="2182528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32976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3201705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771722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01705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01705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20882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49668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82977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511009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6800" y="578532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Recall = TP / (TP </a:t>
            </a:r>
            <a:r>
              <a:rPr lang="en-US" sz="2800" smtClean="0"/>
              <a:t>+ FN)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42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72854"/>
            <a:ext cx="8654473" cy="1106923"/>
          </a:xfrm>
        </p:spPr>
        <p:txBody>
          <a:bodyPr anchor="t">
            <a:noAutofit/>
          </a:bodyPr>
          <a:lstStyle/>
          <a:p>
            <a:r>
              <a:rPr lang="en-US" sz="2800" dirty="0" smtClean="0"/>
              <a:t>By using precision and recall we can define a metric; called F Score; weighted harmonic </a:t>
            </a:r>
            <a:r>
              <a:rPr lang="en-US" sz="2800" dirty="0"/>
              <a:t>m</a:t>
            </a:r>
            <a:r>
              <a:rPr lang="en-US" sz="2800" dirty="0" smtClean="0"/>
              <a:t>ean of precision and recall.</a:t>
            </a:r>
            <a:endParaRPr lang="en-US" sz="28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74037783"/>
                  </p:ext>
                </p:extLst>
              </p:nvPr>
            </p:nvGraphicFramePr>
            <p:xfrm>
              <a:off x="628650" y="2195076"/>
              <a:ext cx="7886700" cy="397481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971675"/>
                    <a:gridCol w="1971675"/>
                    <a:gridCol w="1971675"/>
                    <a:gridCol w="1971675"/>
                  </a:tblGrid>
                  <a:tr h="99370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               </a:t>
                          </a:r>
                          <a:r>
                            <a:rPr kumimoji="0" lang="en-US" sz="2400" b="1" i="0" u="none" strike="noStrike" kern="1200" cap="none" spc="0" normalizeH="0" baseline="0" noProof="0" dirty="0" err="1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Pred</a:t>
                          </a:r>
                          <a:endParaRPr kumimoji="0" lang="en-US" sz="2400" b="1" i="0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True              </a:t>
                          </a:r>
                          <a:endParaRPr lang="en-US" sz="2400" dirty="0"/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2400" b="1" kern="1200" dirty="0" smtClean="0">
                                    <a:solidFill>
                                      <a:schemeClr val="lt1"/>
                                    </a:solidFill>
                                    <a:latin typeface="Cambria Math" charset="0"/>
                                    <a:ea typeface="+mn-ea"/>
                                    <a:cs typeface="+mn-cs"/>
                                  </a:rPr>
                                  <m:t>B</m:t>
                                </m:r>
                              </m:oMath>
                            </m:oMathPara>
                          </a14:m>
                          <a:endParaRPr lang="en-US" sz="2400" b="1" kern="1200" dirty="0">
                            <a:solidFill>
                              <a:schemeClr val="lt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15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2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B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11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45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9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33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74037783"/>
                  </p:ext>
                </p:extLst>
              </p:nvPr>
            </p:nvGraphicFramePr>
            <p:xfrm>
              <a:off x="628650" y="2195076"/>
              <a:ext cx="7886700" cy="397481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971675"/>
                    <a:gridCol w="1971675"/>
                    <a:gridCol w="1971675"/>
                    <a:gridCol w="1971675"/>
                  </a:tblGrid>
                  <a:tr h="99370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               </a:t>
                          </a:r>
                          <a:r>
                            <a:rPr kumimoji="0" lang="en-US" sz="2400" b="1" i="0" u="none" strike="noStrike" kern="1200" cap="none" spc="0" normalizeH="0" baseline="0" noProof="0" dirty="0" err="1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Pred</a:t>
                          </a:r>
                          <a:endParaRPr kumimoji="0" lang="en-US" sz="2400" b="1" i="0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True              </a:t>
                          </a:r>
                          <a:endParaRPr lang="en-US" sz="2400" dirty="0"/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613" r="-101235" b="-3018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15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100000" r="-101235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2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B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11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201227" r="-101235" b="-1012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9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301227" r="-101235" b="-12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33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993611"/>
            <a:ext cx="914400" cy="436364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9382" y="980066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itle 1"/>
              <p:cNvSpPr txBox="1">
                <a:spLocks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n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2800" dirty="0" smtClean="0"/>
                  <a:t>F </a:t>
                </a:r>
                <a:r>
                  <a:rPr lang="en-US" sz="2800" dirty="0"/>
                  <a:t>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ision</m:t>
                            </m:r>
                          </m:den>
                        </m:f>
                        <m:r>
                          <a:rPr lang="en-US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i="1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r>
                                  <a:rPr lang="en-US" i="0" smtClean="0"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mr-IN" i="0">
                                    <a:latin typeface="Cambria Math" charset="0"/>
                                  </a:rPr>
                                  <m:t>/(</m:t>
                                </m:r>
                                <m:r>
                                  <m:rPr>
                                    <m:sty m:val="p"/>
                                  </m:rPr>
                                  <a:rPr lang="en-US" i="0">
                                    <a:latin typeface="Cambria Math" charset="0"/>
                                  </a:rPr>
                                  <m:t>recall</m:t>
                                </m:r>
                                <m:r>
                                  <a:rPr lang="en-US" i="0">
                                    <a:latin typeface="Cambria Math" charset="0"/>
                                  </a:rPr>
                                  <m:t> ∗ </m:t>
                                </m:r>
                                <m:r>
                                  <m:rPr>
                                    <m:sty m:val="p"/>
                                  </m:rPr>
                                  <a:rPr lang="el-GR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β</m:t>
                                </m:r>
                                <m:r>
                                  <a:rPr lang="mr-IN" i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  <a:blipFill rotWithShape="0">
                <a:blip r:embed="rId4"/>
                <a:stretch>
                  <a:fillRect t="-12605" b="-10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183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67840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49382" y="72854"/>
            <a:ext cx="8654473" cy="1106923"/>
          </a:xfrm>
        </p:spPr>
        <p:txBody>
          <a:bodyPr anchor="t">
            <a:noAutofit/>
          </a:bodyPr>
          <a:lstStyle/>
          <a:p>
            <a:r>
              <a:rPr lang="en-US" sz="2800" dirty="0" smtClean="0"/>
              <a:t>By using precision and recall we can define a metric; called F Score; weighted harmonic </a:t>
            </a:r>
            <a:r>
              <a:rPr lang="en-US" sz="2800" dirty="0"/>
              <a:t>m</a:t>
            </a:r>
            <a:r>
              <a:rPr lang="en-US" sz="2800" dirty="0" smtClean="0"/>
              <a:t>ean of precision and recall.</a:t>
            </a:r>
            <a:endParaRPr lang="en-US" sz="28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itle 1"/>
              <p:cNvSpPr txBox="1">
                <a:spLocks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n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2400" dirty="0" smtClean="0"/>
                  <a:t>F1 score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400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ision</m:t>
                            </m:r>
                          </m:den>
                        </m:f>
                        <m:r>
                          <a:rPr lang="en-US" sz="2400" i="1" smtClean="0">
                            <a:latin typeface="Cambria Math" charset="0"/>
                          </a:rPr>
                          <m:t>  </m:t>
                        </m:r>
                        <m:r>
                          <a:rPr lang="en-US" sz="2400" i="1">
                            <a:latin typeface="Cambria Math" charset="0"/>
                          </a:rPr>
                          <m:t>+   </m:t>
                        </m:r>
                        <m:box>
                          <m:boxPr>
                            <m:ctrlPr>
                              <a:rPr lang="mr-IN" sz="2400" i="1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400" i="1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r>
                                  <a:rPr lang="en-US" sz="2400" i="0" smtClean="0"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mr-IN" sz="2400" i="0">
                                    <a:latin typeface="Cambria Math" charset="0"/>
                                  </a:rPr>
                                  <m:t>/(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400" i="0">
                                    <a:latin typeface="Cambria Math" charset="0"/>
                                  </a:rPr>
                                  <m:t>recall</m:t>
                                </m:r>
                                <m:r>
                                  <a:rPr lang="en-US" sz="2400" i="0">
                                    <a:latin typeface="Cambria Math" charset="0"/>
                                  </a:rPr>
                                  <m:t> ∗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1</m:t>
                                </m:r>
                                <m:r>
                                  <a:rPr lang="mr-IN" sz="2400" i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box>
                          </m:e>
                        </m:box>
                      </m:den>
                    </m:f>
                    <m:r>
                      <a:rPr lang="en-US" sz="2400" b="0" i="1" smtClean="0">
                        <a:latin typeface="Cambria Math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dirty="0"/>
                      <m:t>=</m:t>
                    </m:r>
                    <m:r>
                      <a:rPr lang="en-US" sz="2400" b="0" i="1" dirty="0" smtClean="0">
                        <a:latin typeface="Cambria Math" charset="0"/>
                      </a:rPr>
                      <m:t> </m:t>
                    </m:r>
                    <m:f>
                      <m:fPr>
                        <m:ctrlPr>
                          <a:rPr lang="mr-IN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𝑇𝑝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2 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𝑇𝑝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 + 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𝐹𝑝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+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𝐹𝑛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  <a:blipFill rotWithShape="0">
                <a:blip r:embed="rId2"/>
                <a:stretch>
                  <a:fillRect t="-42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469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72473" y="1111331"/>
                <a:ext cx="8631382" cy="659265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000" dirty="0" smtClean="0"/>
                  <a:t>Macro F1 score      = 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</a:rPr>
                      <m:t>𝑀𝑒𝑎𝑛</m:t>
                    </m:r>
                    <m:d>
                      <m:dPr>
                        <m:ctrlPr>
                          <a:rPr lang="mr-IN" sz="20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charset="0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20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 charset="0"/>
                      </a:rPr>
                      <m:t>;  </m:t>
                    </m:r>
                    <m:r>
                      <a:rPr lang="en-US" sz="2000" b="0" i="1" smtClean="0">
                        <a:latin typeface="Cambria Math" charset="0"/>
                      </a:rPr>
                      <m:t>           </m:t>
                    </m:r>
                    <m:r>
                      <a:rPr lang="en-US" sz="2000" i="1">
                        <a:latin typeface="Cambria Math" charset="0"/>
                      </a:rPr>
                      <m:t>𝑤h𝑒𝑟𝑒</m:t>
                    </m:r>
                    <m:sSub>
                      <m:sSubPr>
                        <m:ctrlPr>
                          <a:rPr lang="en-US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charset="0"/>
                          </a:rPr>
                          <m:t>   </m:t>
                        </m:r>
                        <m:r>
                          <a:rPr lang="en-US" sz="2000" i="1">
                            <a:latin typeface="Cambria Math" charset="0"/>
                          </a:rPr>
                          <m:t>𝐹</m:t>
                        </m:r>
                        <m:r>
                          <a:rPr lang="en-US" sz="2000" i="1">
                            <a:latin typeface="Cambria Math" charset="0"/>
                          </a:rPr>
                          <m:t>1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8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800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charset="0"/>
                              </a:rPr>
                              <m:t>ison</m:t>
                            </m:r>
                          </m:den>
                        </m:f>
                        <m:r>
                          <a:rPr lang="en-US" sz="2800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800" i="1"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800" i="1">
                                    <a:latin typeface="Cambria Math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800" i="1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>
                                        <a:latin typeface="Cambria Math" charset="0"/>
                                      </a:rPr>
                                      <m:t>recall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0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2473" y="1111331"/>
                <a:ext cx="8631382" cy="659265"/>
              </a:xfrm>
              <a:blipFill rotWithShape="0">
                <a:blip r:embed="rId3"/>
                <a:stretch>
                  <a:fillRect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9382" y="72854"/>
            <a:ext cx="8654473" cy="11069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smtClean="0"/>
              <a:t>By using precision and recall we can define a metric; called F Score; weighted harmonic mean of precision and recall.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7344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04692"/>
          </a:xfrm>
        </p:spPr>
        <p:txBody>
          <a:bodyPr>
            <a:noAutofit/>
          </a:bodyPr>
          <a:lstStyle/>
          <a:p>
            <a:r>
              <a:rPr lang="en-US" sz="2800" dirty="0" smtClean="0"/>
              <a:t>Results are comparable between mRNA and protein but there are more mRNA samples</a:t>
            </a:r>
            <a:endParaRPr lang="en-US" sz="28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100766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73593"/>
            <a:ext cx="7886700" cy="503092"/>
          </a:xfrm>
        </p:spPr>
        <p:txBody>
          <a:bodyPr>
            <a:noAutofit/>
          </a:bodyPr>
          <a:lstStyle/>
          <a:p>
            <a:r>
              <a:rPr lang="en-US" sz="2800" dirty="0" smtClean="0"/>
              <a:t>Predictions get better as we have more samples</a:t>
            </a:r>
            <a:br>
              <a:rPr lang="en-US" sz="2800" dirty="0" smtClean="0"/>
            </a:br>
            <a:r>
              <a:rPr lang="en-US" sz="2800" dirty="0" smtClean="0"/>
              <a:t>(mRNA data)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90727"/>
            <a:ext cx="7845552" cy="5486400"/>
          </a:xfrm>
        </p:spPr>
      </p:pic>
    </p:spTree>
    <p:extLst>
      <p:ext uri="{BB962C8B-B14F-4D97-AF65-F5344CB8AC3E}">
        <p14:creationId xmlns:p14="http://schemas.microsoft.com/office/powerpoint/2010/main" val="203846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32896"/>
            <a:ext cx="7845552" cy="548640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Autofit/>
          </a:bodyPr>
          <a:lstStyle/>
          <a:p>
            <a:r>
              <a:rPr lang="en-US" sz="2800" dirty="0"/>
              <a:t>Predictions get better as we have more </a:t>
            </a:r>
            <a:r>
              <a:rPr lang="en-US" sz="2800" dirty="0" smtClean="0"/>
              <a:t>samples</a:t>
            </a:r>
            <a:br>
              <a:rPr lang="en-US" sz="2800" dirty="0" smtClean="0"/>
            </a:br>
            <a:r>
              <a:rPr lang="en-US" sz="2800" dirty="0" smtClean="0"/>
              <a:t>(protein data)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791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Can we predict bacterial growth conditions from mRNA and protein abundances by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26142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0484"/>
            <a:ext cx="7886700" cy="92444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Joint prediction from mRNA and protein data performs better than prediction from either alone </a:t>
            </a:r>
            <a:endParaRPr lang="en-US" sz="28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170643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87" y="717261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Can we predict bacterial growth conditions from mRNA and protein abundances by machine learning?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Yes, and </a:t>
            </a:r>
          </a:p>
          <a:p>
            <a:pPr lvl="1"/>
            <a:r>
              <a:rPr lang="en-US" dirty="0" smtClean="0"/>
              <a:t>it does not depend much on model, it depends on data type, and number of samples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0484"/>
            <a:ext cx="7886700" cy="92444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Predictability decreases between phases</a:t>
            </a:r>
            <a:endParaRPr lang="en-US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202587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 Predictions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4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1" y="335881"/>
            <a:ext cx="8271932" cy="752474"/>
          </a:xfrm>
        </p:spPr>
        <p:txBody>
          <a:bodyPr>
            <a:noAutofit/>
          </a:bodyPr>
          <a:lstStyle/>
          <a:p>
            <a:r>
              <a:rPr lang="en-US" sz="2800" dirty="0" smtClean="0"/>
              <a:t>Predictability for individual conditions vary. </a:t>
            </a:r>
            <a:br>
              <a:rPr lang="en-US" sz="2800" dirty="0" smtClean="0"/>
            </a:br>
            <a:r>
              <a:rPr lang="en-US" sz="2800" dirty="0" smtClean="0"/>
              <a:t>Results are consistent with clustering of samples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04" y="1466850"/>
            <a:ext cx="7565593" cy="4810125"/>
          </a:xfrm>
        </p:spPr>
      </p:pic>
    </p:spTree>
    <p:extLst>
      <p:ext uri="{BB962C8B-B14F-4D97-AF65-F5344CB8AC3E}">
        <p14:creationId xmlns:p14="http://schemas.microsoft.com/office/powerpoint/2010/main" val="121826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631"/>
            <a:ext cx="7886700" cy="659443"/>
          </a:xfrm>
        </p:spPr>
        <p:txBody>
          <a:bodyPr>
            <a:noAutofit/>
          </a:bodyPr>
          <a:lstStyle/>
          <a:p>
            <a:r>
              <a:rPr lang="en-US" sz="2800" dirty="0" smtClean="0"/>
              <a:t>The cophenetic distance measures purity </a:t>
            </a:r>
            <a:r>
              <a:rPr lang="en-US" sz="2800" dirty="0"/>
              <a:t> </a:t>
            </a:r>
            <a:r>
              <a:rPr lang="en-US" sz="2800" dirty="0" smtClean="0"/>
              <a:t>  </a:t>
            </a:r>
            <a:br>
              <a:rPr lang="en-US" sz="2800" dirty="0" smtClean="0"/>
            </a:br>
            <a:r>
              <a:rPr lang="en-US" sz="2800" dirty="0" smtClean="0"/>
              <a:t>(Example data)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72" y="1499827"/>
            <a:ext cx="7699057" cy="5264313"/>
          </a:xfrm>
        </p:spPr>
      </p:pic>
    </p:spTree>
    <p:extLst>
      <p:ext uri="{BB962C8B-B14F-4D97-AF65-F5344CB8AC3E}">
        <p14:creationId xmlns:p14="http://schemas.microsoft.com/office/powerpoint/2010/main" val="82209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 smtClean="0"/>
              <a:t>Clustering of mRNA data that minimize cophenetic distance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83514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28748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Clustering of </a:t>
            </a:r>
            <a:r>
              <a:rPr lang="en-US" sz="2800" dirty="0" smtClean="0"/>
              <a:t>protein </a:t>
            </a:r>
            <a:r>
              <a:rPr lang="en-US" sz="2800" dirty="0"/>
              <a:t>data that minimize cophenetic distance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55807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89526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 rot="16200000">
            <a:off x="-1960323" y="2925237"/>
            <a:ext cx="486651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Z- scores tell the same story</a:t>
            </a:r>
            <a:endParaRPr lang="en-US" sz="3200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02" y="95246"/>
            <a:ext cx="7565593" cy="4810125"/>
          </a:xfr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279619"/>
              </p:ext>
            </p:extLst>
          </p:nvPr>
        </p:nvGraphicFramePr>
        <p:xfrm>
          <a:off x="1972733" y="5091638"/>
          <a:ext cx="5198534" cy="1676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99267"/>
                <a:gridCol w="2599267"/>
              </a:tblGrid>
              <a:tr h="28342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mRNA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Protein</a:t>
                      </a:r>
                      <a:endParaRPr lang="en-US" sz="1600" dirty="0"/>
                    </a:p>
                  </a:txBody>
                  <a:tcPr/>
                </a:tc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Growth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Carbon</a:t>
                      </a:r>
                      <a:endParaRPr lang="en-US" sz="1600" dirty="0"/>
                    </a:p>
                  </a:txBody>
                  <a:tcPr/>
                </a:tc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Na</a:t>
                      </a:r>
                      <a:endParaRPr lang="en-US" sz="1600" dirty="0"/>
                    </a:p>
                  </a:txBody>
                  <a:tcPr/>
                </a:tc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Growth</a:t>
                      </a:r>
                      <a:endParaRPr lang="en-US" sz="1600" dirty="0"/>
                    </a:p>
                  </a:txBody>
                  <a:tcPr/>
                </a:tc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Carbon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Mg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50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 of House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3000" y="4054206"/>
            <a:ext cx="6858000" cy="1203593"/>
          </a:xfrm>
        </p:spPr>
        <p:txBody>
          <a:bodyPr>
            <a:normAutofit/>
          </a:bodyPr>
          <a:lstStyle/>
          <a:p>
            <a:r>
              <a:rPr lang="en-US" sz="2000" dirty="0"/>
              <a:t>Schmidt, Alexander, et al. "The quantitative and condition-dependent Escherichia coli proteome." </a:t>
            </a:r>
            <a:r>
              <a:rPr lang="en-US" sz="2000" i="1" dirty="0"/>
              <a:t>Nature biotechnology</a:t>
            </a:r>
            <a:r>
              <a:rPr lang="en-US" sz="2000" dirty="0"/>
              <a:t> 34.1 (2016): 104-110.</a:t>
            </a:r>
          </a:p>
        </p:txBody>
      </p:sp>
    </p:spTree>
    <p:extLst>
      <p:ext uri="{BB962C8B-B14F-4D97-AF65-F5344CB8AC3E}">
        <p14:creationId xmlns:p14="http://schemas.microsoft.com/office/powerpoint/2010/main" val="35133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/>
              <a:t>We have a large data set to apply to this problem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41670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4427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5 triplet samples that match to our experiment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2635"/>
            <a:ext cx="7886700" cy="4814328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Glucose</a:t>
            </a:r>
            <a:r>
              <a:rPr lang="en-US" dirty="0" smtClean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Glycerol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50 mm Na </a:t>
            </a:r>
            <a:r>
              <a:rPr lang="en-US" dirty="0" smtClean="0"/>
              <a:t>(Exponential phase)</a:t>
            </a:r>
            <a:br>
              <a:rPr lang="en-US" dirty="0" smtClean="0"/>
            </a:br>
            <a:r>
              <a:rPr lang="en-US" sz="2400" dirty="0" smtClean="0"/>
              <a:t>	*In our experiment have Na levels of </a:t>
            </a:r>
            <a:br>
              <a:rPr lang="en-US" sz="2400" dirty="0" smtClean="0"/>
            </a:br>
            <a:r>
              <a:rPr lang="en-US" sz="2400" dirty="0" smtClean="0"/>
              <a:t>	5, 100, 200, 300 mm; where all except 5mm is labelled as high Na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Stationary phase </a:t>
            </a:r>
            <a:r>
              <a:rPr lang="en-US" dirty="0" smtClean="0"/>
              <a:t>(Glucose, no osmotic stress, 24 </a:t>
            </a:r>
            <a:r>
              <a:rPr lang="en-US" dirty="0"/>
              <a:t>hours)</a:t>
            </a:r>
            <a:br>
              <a:rPr lang="en-US" dirty="0"/>
            </a:br>
            <a:r>
              <a:rPr lang="en-US" sz="2400" dirty="0" smtClean="0">
                <a:solidFill>
                  <a:prstClr val="black"/>
                </a:solidFill>
              </a:rPr>
              <a:t>	*In our </a:t>
            </a:r>
            <a:r>
              <a:rPr lang="en-US" sz="2400" dirty="0">
                <a:solidFill>
                  <a:prstClr val="black"/>
                </a:solidFill>
              </a:rPr>
              <a:t>experiment </a:t>
            </a:r>
            <a:r>
              <a:rPr lang="en-US" sz="2400" dirty="0" smtClean="0">
                <a:solidFill>
                  <a:prstClr val="black"/>
                </a:solidFill>
              </a:rPr>
              <a:t>24 and 48 hours are labelled as stationary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 smtClean="0"/>
              <a:t>Late-stationary phase </a:t>
            </a:r>
            <a:r>
              <a:rPr lang="en-US" dirty="0" smtClean="0"/>
              <a:t>(</a:t>
            </a:r>
            <a:r>
              <a:rPr lang="en-US" dirty="0"/>
              <a:t>Glucose, no osmotic stress, </a:t>
            </a:r>
            <a:r>
              <a:rPr lang="en-US" dirty="0" smtClean="0"/>
              <a:t>72 </a:t>
            </a:r>
            <a:r>
              <a:rPr lang="en-US" dirty="0"/>
              <a:t>hours)</a:t>
            </a:r>
            <a:br>
              <a:rPr lang="en-US" dirty="0"/>
            </a:br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sz="2600" dirty="0">
                <a:solidFill>
                  <a:prstClr val="black"/>
                </a:solidFill>
              </a:rPr>
              <a:t>*In our experiment 24 </a:t>
            </a:r>
            <a:r>
              <a:rPr lang="en-US" sz="2600" dirty="0" smtClean="0">
                <a:solidFill>
                  <a:prstClr val="black"/>
                </a:solidFill>
              </a:rPr>
              <a:t>,48 hours </a:t>
            </a:r>
            <a:r>
              <a:rPr lang="en-US" sz="2600" dirty="0">
                <a:solidFill>
                  <a:prstClr val="black"/>
                </a:solidFill>
              </a:rPr>
              <a:t>are labelled as </a:t>
            </a:r>
            <a:r>
              <a:rPr lang="en-US" sz="2600" dirty="0" smtClean="0">
                <a:solidFill>
                  <a:prstClr val="black"/>
                </a:solidFill>
              </a:rPr>
              <a:t>stationary and 168, 336 hours are labeled as late-stationary</a:t>
            </a:r>
            <a:endParaRPr lang="en-US" sz="260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6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Fewer proteins were covered in the study, that results in two distinct approaches.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 4196 vs 1722 Proteins </a:t>
            </a:r>
            <a:endParaRPr lang="en-US" sz="2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Add synthetic data for missing parts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Remove actual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11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6656915" y="2732615"/>
            <a:ext cx="1761069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6750051" y="4400548"/>
            <a:ext cx="1574798" cy="3429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5733" y="2023533"/>
            <a:ext cx="4893734" cy="3335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5869516" y="3520014"/>
            <a:ext cx="3335868" cy="34290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 DATA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845733" y="4707466"/>
            <a:ext cx="4893734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365998" y="4707466"/>
            <a:ext cx="342902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883140" y="4707466"/>
            <a:ext cx="339183" cy="2286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2800" dirty="0"/>
              <a:t>Add synthetic data for missing </a:t>
            </a:r>
            <a:r>
              <a:rPr lang="en-US" sz="2800" dirty="0" smtClean="0"/>
              <a:t>parts; predictions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9695027"/>
              </p:ext>
            </p:extLst>
          </p:nvPr>
        </p:nvGraphicFramePr>
        <p:xfrm>
          <a:off x="1109132" y="1083730"/>
          <a:ext cx="6925736" cy="2928262"/>
        </p:xfrm>
        <a:graphic>
          <a:graphicData uri="http://schemas.openxmlformats.org/drawingml/2006/table">
            <a:tbl>
              <a:tblPr/>
              <a:tblGrid>
                <a:gridCol w="1075963"/>
                <a:gridCol w="1075963"/>
                <a:gridCol w="1075963"/>
                <a:gridCol w="1088329"/>
                <a:gridCol w="1533555"/>
                <a:gridCol w="1075963"/>
              </a:tblGrid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Glucose*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base </a:t>
                      </a:r>
                      <a:r>
                        <a:rPr lang="en-US" sz="1600" b="0" i="0" u="none" strike="noStrike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Na*</a:t>
                      </a:r>
                      <a:endParaRPr lang="en-US" sz="160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55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kern="1200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+mn-ea"/>
                          <a:cs typeface="+mn-cs"/>
                        </a:rPr>
                        <a:t>Stationary*</a:t>
                      </a:r>
                      <a:endParaRPr lang="en-US" sz="1600" b="0" i="0" u="none" strike="noStrike" kern="12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94409" y="5914756"/>
            <a:ext cx="815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This approach have </a:t>
            </a:r>
            <a:r>
              <a:rPr lang="en-US" sz="2400" dirty="0"/>
              <a:t>a bias </a:t>
            </a:r>
            <a:r>
              <a:rPr lang="en-US" sz="2400" dirty="0" smtClean="0"/>
              <a:t>toward conditions with more samples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407529" y="4164389"/>
            <a:ext cx="4328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Black indicates a correct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Orange indicates a prediction in between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Red indicates a wrong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“*” indicates a true not-base value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4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3581397" y="474127"/>
            <a:ext cx="1761069" cy="48937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3674536" y="2142064"/>
            <a:ext cx="1574798" cy="48937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Remove actual </a:t>
            </a:r>
            <a:r>
              <a:rPr lang="en-US" sz="3200" dirty="0" smtClean="0"/>
              <a:t>data from training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2015066" y="2023529"/>
            <a:ext cx="4893734" cy="3352803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6642099" y="2745313"/>
            <a:ext cx="1786468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 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</a:t>
            </a:r>
            <a:r>
              <a:rPr lang="en-US" sz="3200" dirty="0" smtClean="0"/>
              <a:t>parts; predictions</a:t>
            </a:r>
            <a:endParaRPr lang="en-US" sz="32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8655180"/>
              </p:ext>
            </p:extLst>
          </p:nvPr>
        </p:nvGraphicFramePr>
        <p:xfrm>
          <a:off x="1236133" y="1752596"/>
          <a:ext cx="6925736" cy="2612764"/>
        </p:xfrm>
        <a:graphic>
          <a:graphicData uri="http://schemas.openxmlformats.org/drawingml/2006/table">
            <a:tbl>
              <a:tblPr firstRow="1" firstCol="1"/>
              <a:tblGrid>
                <a:gridCol w="1566334"/>
                <a:gridCol w="585592"/>
                <a:gridCol w="1075963"/>
                <a:gridCol w="1088329"/>
                <a:gridCol w="1533555"/>
                <a:gridCol w="1075963"/>
              </a:tblGrid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</a:t>
                      </a:r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Gluconate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Gluconate</a:t>
                      </a:r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*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High Na*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  <a:endParaRPr lang="en-US" sz="160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407529" y="4765523"/>
            <a:ext cx="4328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Black indicates a correct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Orange indicates a prediction in between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Red indicates a wrong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“*” indicates a true not-base value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8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36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was </a:t>
            </a:r>
            <a:r>
              <a:rPr lang="en-US" sz="3200" smtClean="0"/>
              <a:t>the performance </a:t>
            </a:r>
            <a:r>
              <a:rPr lang="en-US" sz="3200" dirty="0" smtClean="0"/>
              <a:t>for our data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3" y="1464349"/>
            <a:ext cx="7616414" cy="4894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4118" y="1129553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Predicted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05067" y="352096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06701" y="2993473"/>
            <a:ext cx="7315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FF0000"/>
                </a:solidFill>
              </a:rPr>
              <a:t>X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0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predict </a:t>
            </a:r>
            <a:r>
              <a:rPr lang="en-US" dirty="0"/>
              <a:t>bacterial growth conditions from mRNA and protein abundances by machine </a:t>
            </a:r>
            <a:r>
              <a:rPr lang="en-US" dirty="0" smtClean="0"/>
              <a:t>learning.</a:t>
            </a:r>
          </a:p>
          <a:p>
            <a:endParaRPr lang="en-US" dirty="0"/>
          </a:p>
          <a:p>
            <a:r>
              <a:rPr lang="en-US" dirty="0" smtClean="0"/>
              <a:t>Learning model does not change much in predictive power.</a:t>
            </a:r>
          </a:p>
          <a:p>
            <a:endParaRPr lang="en-US" dirty="0"/>
          </a:p>
          <a:p>
            <a:r>
              <a:rPr lang="en-US" dirty="0"/>
              <a:t>Predictability decreases </a:t>
            </a:r>
            <a:r>
              <a:rPr lang="en-US" dirty="0" smtClean="0"/>
              <a:t>in stationary phase</a:t>
            </a:r>
          </a:p>
          <a:p>
            <a:endParaRPr lang="en-US" dirty="0"/>
          </a:p>
          <a:p>
            <a:r>
              <a:rPr lang="en-US" dirty="0"/>
              <a:t>Predictability for individual conditions </a:t>
            </a:r>
            <a:r>
              <a:rPr lang="en-US" dirty="0" smtClean="0"/>
              <a:t>are </a:t>
            </a:r>
            <a:r>
              <a:rPr lang="en-US" dirty="0"/>
              <a:t>consistent with clustering of </a:t>
            </a:r>
            <a:r>
              <a:rPr lang="en-US" dirty="0" smtClean="0"/>
              <a:t>samples</a:t>
            </a:r>
          </a:p>
          <a:p>
            <a:endParaRPr lang="en-US" dirty="0"/>
          </a:p>
          <a:p>
            <a:r>
              <a:rPr lang="en-US" dirty="0" smtClean="0"/>
              <a:t>We can make predictions with </a:t>
            </a:r>
            <a:r>
              <a:rPr lang="en-US" i="1" dirty="0" smtClean="0"/>
              <a:t>out of house</a:t>
            </a:r>
            <a:r>
              <a:rPr lang="en-US" dirty="0" smtClean="0"/>
              <a:t> data.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7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sp>
        <p:nvSpPr>
          <p:cNvPr id="179" name="Rectangle 178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4407448" y="887503"/>
            <a:ext cx="4736551" cy="574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ular Callout 3"/>
          <p:cNvSpPr/>
          <p:nvPr/>
        </p:nvSpPr>
        <p:spPr>
          <a:xfrm>
            <a:off x="221673" y="2186200"/>
            <a:ext cx="3474637" cy="4512774"/>
          </a:xfrm>
          <a:prstGeom prst="wedgeRoundRectCallout">
            <a:avLst>
              <a:gd name="adj1" fmla="val 86804"/>
              <a:gd name="adj2" fmla="val 32930"/>
              <a:gd name="adj3" fmla="val 16667"/>
            </a:avLst>
          </a:prstGeom>
          <a:solidFill>
            <a:srgbClr val="C0504D">
              <a:lumMod val="40000"/>
              <a:lumOff val="60000"/>
              <a:alpha val="25000"/>
            </a:srgbClr>
          </a:solidFill>
          <a:ln w="12700" cap="flat" cmpd="sng" algn="ctr">
            <a:solidFill>
              <a:sysClr val="windowText" lastClr="000000">
                <a:alpha val="24000"/>
              </a:sysClr>
            </a:solidFill>
            <a:prstDash val="solid"/>
          </a:ln>
          <a:effectLst/>
        </p:spPr>
        <p:txBody>
          <a:bodyPr vert="vert270" lIns="0" tIns="45720" rIns="0" rtlCol="0" anchor="t" anchorCtr="0"/>
          <a:lstStyle/>
          <a:p>
            <a:pPr marL="0" marR="0" lvl="0" indent="0" algn="ctr" defTabSz="9143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0" cap="none" spc="30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</a:t>
              </a:r>
              <a:r>
                <a:rPr lang="en-US" sz="1050" b="1" kern="0" dirty="0" smtClean="0">
                  <a:solidFill>
                    <a:prstClr val="white"/>
                  </a:solidFill>
                </a:rPr>
                <a:t>sub-sample </a:t>
              </a:r>
              <a:r>
                <a:rPr lang="en-US" sz="1050" b="1" kern="0" dirty="0">
                  <a:solidFill>
                    <a:prstClr val="white"/>
                  </a:solidFill>
                </a:rPr>
                <a:t>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</a:t>
              </a: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 </a:t>
              </a:r>
              <a:r>
                <a:rPr lang="en-US" sz="1050" b="1" kern="0" dirty="0" smtClean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1" name="Elbow Connector 170"/>
          <p:cNvCxnSpPr>
            <a:stCxn id="54" idx="4"/>
            <a:endCxn id="175" idx="4"/>
          </p:cNvCxnSpPr>
          <p:nvPr/>
        </p:nvCxnSpPr>
        <p:spPr>
          <a:xfrm rot="5400000" flipH="1" flipV="1">
            <a:off x="4820315" y="3593682"/>
            <a:ext cx="347609" cy="5565795"/>
          </a:xfrm>
          <a:prstGeom prst="bentConnector3">
            <a:avLst>
              <a:gd name="adj1" fmla="val -65764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6947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 smtClean="0"/>
              <a:t>Model predictions are summarized as confusion matrix</a:t>
            </a:r>
            <a:endParaRPr lang="en-US" sz="28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7533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               </a:t>
                      </a:r>
                      <a:r>
                        <a:rPr lang="en-US" sz="2400" dirty="0" err="1" smtClean="0"/>
                        <a:t>Pred</a:t>
                      </a:r>
                      <a:endParaRPr lang="en-US" sz="2400" dirty="0" smtClean="0"/>
                    </a:p>
                    <a:p>
                      <a:pPr algn="l"/>
                      <a:r>
                        <a:rPr lang="en-US" sz="2400" dirty="0" smtClean="0"/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1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/>
              <a:t>Model predictions are summarized as confusion matrix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34298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6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/>
              <a:t>Model predictions are summarized as confusion matrix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271063"/>
              </p:ext>
            </p:extLst>
          </p:nvPr>
        </p:nvGraphicFramePr>
        <p:xfrm>
          <a:off x="628650" y="1808694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/>
                <a:gridCol w="1971675"/>
                <a:gridCol w="1971675"/>
                <a:gridCol w="1971675"/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11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 anchor="ctr"/>
                </a:tc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591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Confusion Matrix</a:t>
            </a: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9382" y="2827871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33058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27871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27871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47048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7583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  <a:endParaRPr lang="en-US" sz="3600" b="1" dirty="0">
              <a:solidFill>
                <a:schemeClr val="accent6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46589" y="345594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09881" y="513717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  <a:endParaRPr lang="en-US" sz="3600" b="1" dirty="0">
              <a:solidFill>
                <a:srgbClr val="7030A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12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4686057-756B-604E-8FB6-A1482BF81089}" vid="{F67C95DB-7D05-E643-B053-366C81FA61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2335</TotalTime>
  <Words>1060</Words>
  <Application>Microsoft Macintosh PowerPoint</Application>
  <PresentationFormat>On-screen Show (4:3)</PresentationFormat>
  <Paragraphs>384</Paragraphs>
  <Slides>37</Slides>
  <Notes>11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Andale Mono</vt:lpstr>
      <vt:lpstr>Arial Rounded MT Bold</vt:lpstr>
      <vt:lpstr>Calibri</vt:lpstr>
      <vt:lpstr>Cambria Math</vt:lpstr>
      <vt:lpstr>Mangal</vt:lpstr>
      <vt:lpstr>Arial</vt:lpstr>
      <vt:lpstr>Theme1</vt:lpstr>
      <vt:lpstr>Predicting growth conditions from mRNA and protein abundances</vt:lpstr>
      <vt:lpstr>PowerPoint Presentation</vt:lpstr>
      <vt:lpstr>We have a large data set to apply to this problem</vt:lpstr>
      <vt:lpstr>PowerPoint Presentation</vt:lpstr>
      <vt:lpstr>PowerPoint Presentation</vt:lpstr>
      <vt:lpstr>PowerPoint Presentation</vt:lpstr>
      <vt:lpstr>Model predictions are summarized as confusion matrix</vt:lpstr>
      <vt:lpstr>Model predictions are summarized as confusion matrix</vt:lpstr>
      <vt:lpstr>Model predictions are summarized as confusion matrix</vt:lpstr>
      <vt:lpstr>SVM with radial kernel is the winner for mRNA predictions</vt:lpstr>
      <vt:lpstr>SVM with sigmoidal kernel is the winner for protein predictions</vt:lpstr>
      <vt:lpstr>What percent of the row “A” is on diagonal ?</vt:lpstr>
      <vt:lpstr>What percent of the column “A” is on diagonal ?</vt:lpstr>
      <vt:lpstr>By using precision and recall we can define a metric; called F Score; weighted harmonic mean of precision and recall.</vt:lpstr>
      <vt:lpstr>By using precision and recall we can define a metric; called F Score; weighted harmonic mean of precision and recall.</vt:lpstr>
      <vt:lpstr>Macro F1 score      =   Mean(〖F1〗_i );             where〖   F1〗_i=2/(1/precison   +   □(64&amp;□(64&amp;1/recall)))</vt:lpstr>
      <vt:lpstr>Results are comparable between mRNA and protein but there are more mRNA samples</vt:lpstr>
      <vt:lpstr>Predictions get better as we have more samples (mRNA data)</vt:lpstr>
      <vt:lpstr>Predictions get better as we have more samples (protein data)</vt:lpstr>
      <vt:lpstr>Joint prediction from mRNA and protein data performs better than prediction from either alone </vt:lpstr>
      <vt:lpstr>PowerPoint Presentation</vt:lpstr>
      <vt:lpstr>Predictability decreases between phases</vt:lpstr>
      <vt:lpstr>Individual Predictions</vt:lpstr>
      <vt:lpstr>Predictability for individual conditions vary.  Results are consistent with clustering of samples</vt:lpstr>
      <vt:lpstr>The cophenetic distance measures purity     (Example data)</vt:lpstr>
      <vt:lpstr>Clustering of mRNA data that minimize cophenetic distance</vt:lpstr>
      <vt:lpstr>Clustering of protein data that minimize cophenetic distance</vt:lpstr>
      <vt:lpstr>Z- scores tell the same story</vt:lpstr>
      <vt:lpstr>Out of House Data</vt:lpstr>
      <vt:lpstr>5 triplet samples that match to our experiment</vt:lpstr>
      <vt:lpstr>Fewer proteins were covered in the study, that results in two distinct approaches.   4196 vs 1722 Proteins </vt:lpstr>
      <vt:lpstr>Add synthetic data for missing parts</vt:lpstr>
      <vt:lpstr>Add synthetic data for missing parts; predictions</vt:lpstr>
      <vt:lpstr>Remove actual data from training</vt:lpstr>
      <vt:lpstr>Add synthetic data for missing parts; predictions</vt:lpstr>
      <vt:lpstr>What was the performance for our data</vt:lpstr>
      <vt:lpstr>Conclusion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Results on predicting growth conditions from mRNA and protein data</dc:title>
  <dc:creator>Mehmet Umut CAGLAR</dc:creator>
  <cp:lastModifiedBy>Mehmet Umut CAGLAR</cp:lastModifiedBy>
  <cp:revision>145</cp:revision>
  <dcterms:created xsi:type="dcterms:W3CDTF">2017-04-14T02:31:51Z</dcterms:created>
  <dcterms:modified xsi:type="dcterms:W3CDTF">2017-12-13T16:05:25Z</dcterms:modified>
</cp:coreProperties>
</file>

<file path=docProps/thumbnail.jpeg>
</file>